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36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1.png" ContentType="image/png"/>
  <Override PartName="/ppt/media/image37.png" ContentType="image/png"/>
  <Override PartName="/ppt/media/image12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6.png" ContentType="image/png"/>
  <Override PartName="/ppt/media/image41.png" ContentType="image/png"/>
  <Override PartName="/ppt/media/image7.png" ContentType="image/png"/>
  <Override PartName="/ppt/media/image42.png" ContentType="image/png"/>
  <Override PartName="/ppt/media/image43.png" ContentType="image/png"/>
  <Override PartName="/ppt/media/image48.png" ContentType="image/png"/>
  <Override PartName="/ppt/media/image10.png" ContentType="image/png"/>
  <Override PartName="/ppt/media/image26.png" ContentType="image/png"/>
  <Override PartName="/ppt/media/image49.png" ContentType="image/png"/>
  <Override PartName="/ppt/media/image4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9.png" ContentType="image/png"/>
  <Override PartName="/ppt/media/image51.png" ContentType="image/png"/>
  <Override PartName="/ppt/media/image27.png" ContentType="image/png"/>
  <Override PartName="/ppt/media/image1.png" ContentType="image/png"/>
  <Override PartName="/ppt/media/image8.png" ContentType="image/png"/>
  <Override PartName="/ppt/media/image50.png" ContentType="image/png"/>
  <Override PartName="/ppt/media/image14.png" ContentType="image/png"/>
  <Override PartName="/ppt/media/image28.png" ContentType="image/png"/>
  <Override PartName="/ppt/media/image2.png" ContentType="image/png"/>
  <Override PartName="/ppt/media/image13.png" ContentType="image/png"/>
  <Override PartName="/ppt/media/image15.png" ContentType="image/png"/>
  <Override PartName="/ppt/media/image29.png" ContentType="image/png"/>
  <Override PartName="/ppt/media/image3.png" ContentType="image/png"/>
  <Override PartName="/ppt/media/image16.png" ContentType="image/png"/>
  <Override PartName="/ppt/media/image4.png" ContentType="image/png"/>
  <Override PartName="/ppt/media/image5.png" ContentType="image/png"/>
  <Override PartName="/ppt/media/image17.png" ContentType="image/png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758880"/>
            <a:ext cx="3437280" cy="53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" name="CustomShape 2" hidden="1"/>
          <p:cNvSpPr/>
          <p:nvPr/>
        </p:nvSpPr>
        <p:spPr>
          <a:xfrm>
            <a:off x="11815920" y="758880"/>
            <a:ext cx="377640" cy="53244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0" y="762120"/>
            <a:ext cx="9135000" cy="532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9270360" y="762120"/>
            <a:ext cx="2918880" cy="532764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58880"/>
            <a:ext cx="3437280" cy="53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1815920" y="758880"/>
            <a:ext cx="377640" cy="53244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758880"/>
            <a:ext cx="3437280" cy="53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1815920" y="758880"/>
            <a:ext cx="377640" cy="53244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nsi.rosminzdrav.ru/?#!/refbook/1.2.643.5.1.13.13.99.2.538" TargetMode="External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nsi.rosminzdrav.ru/" TargetMode="Externa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32000" y="1123920"/>
            <a:ext cx="11154240" cy="459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Проверка заполнения федерального реестра медицинских организаций и федерального регистра медицинских работников.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0" lang="ru-RU" sz="4400" spc="-1" strike="noStrike">
                <a:solidFill>
                  <a:srgbClr val="000000"/>
                </a:solidFill>
                <a:latin typeface="Arial"/>
                <a:ea typeface="DejaVu Sans"/>
              </a:rPr>
              <a:t>Контрольные объекты.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9480960" y="4879080"/>
            <a:ext cx="2313000" cy="1053000"/>
          </a:xfrm>
          <a:prstGeom prst="rect">
            <a:avLst/>
          </a:prstGeom>
          <a:ln w="0">
            <a:noFill/>
          </a:ln>
        </p:spPr>
      </p:pic>
      <p:sp>
        <p:nvSpPr>
          <p:cNvPr id="124" name=""/>
          <p:cNvSpPr/>
          <p:nvPr/>
        </p:nvSpPr>
        <p:spPr>
          <a:xfrm>
            <a:off x="8780400" y="280440"/>
            <a:ext cx="3332520" cy="424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408240"/>
              </a:tabLst>
            </a:pPr>
            <a:r>
              <a:rPr b="1" lang="ru-RU" sz="2200" spc="-1" strike="noStrike">
                <a:solidFill>
                  <a:srgbClr val="999999"/>
                </a:solidFill>
                <a:latin typeface="Arial"/>
                <a:ea typeface="DejaVu Sans"/>
              </a:rPr>
              <a:t>Годовой отчет - 2023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243000" y="484200"/>
            <a:ext cx="11749320" cy="590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4"/>
          <p:cNvSpPr/>
          <p:nvPr/>
        </p:nvSpPr>
        <p:spPr>
          <a:xfrm>
            <a:off x="99360" y="770040"/>
            <a:ext cx="3301200" cy="54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СП с типом</a:t>
            </a: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 “Стационарный”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Контрольные моменты для СП I-го уровня: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 наличие информации о     входящих в состав СП отделениях в соответствии со Структурой МО;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формирование СЭМД и передача его в РЭМД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сумма коек по всем отделениям должна соответствовать указанному в Структуре МО;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количество коек по каждому профилю в отделении должно соответствовать Структуре МО и суммарно совпадать с данными ф. 30 табл. 3100 (койки) и  ф. 4-ДС табл. 2000.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3870360" y="687600"/>
            <a:ext cx="6622920" cy="137988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247680" rIns="247680" tIns="247680" bIns="247680" anchor="ctr">
            <a:noAutofit/>
          </a:bodyPr>
          <a:p>
            <a:pPr algn="ctr">
              <a:lnSpc>
                <a:spcPct val="90000"/>
              </a:lnSpc>
              <a:spcAft>
                <a:spcPts val="2276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276"/>
              </a:spcAft>
            </a:pPr>
            <a:r>
              <a:rPr b="1" lang="ru-RU" sz="1600" spc="-1" strike="noStrike">
                <a:solidFill>
                  <a:srgbClr val="ffffff"/>
                </a:solidFill>
                <a:latin typeface="&quot;Times New Roman&quot;"/>
                <a:ea typeface="Tahoma"/>
              </a:rPr>
              <a:t>Стационар (круглосуточный), стационар (круглосуточный) участковой больницы, дневной стационар при поликлинике, дневной стационар при врачебной амбулатории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 rot="16200000">
            <a:off x="2972520" y="2980800"/>
            <a:ext cx="2809080" cy="101376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Приемное отделение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 rot="16200000">
            <a:off x="3799080" y="2985480"/>
            <a:ext cx="2817360" cy="101376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Хирургическое отделение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 rot="16200000">
            <a:off x="7651080" y="2983320"/>
            <a:ext cx="2821680" cy="101340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Отделение АРО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 rot="16200000">
            <a:off x="8577720" y="3071880"/>
            <a:ext cx="2890800" cy="90576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Отделение дневного пребывания при КС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 rot="16200000">
            <a:off x="6685920" y="3041640"/>
            <a:ext cx="2832840" cy="90324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Оперблок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 rot="16200000">
            <a:off x="5729040" y="2989440"/>
            <a:ext cx="2826000" cy="101412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Педиатрическое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отделение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 rot="16200000">
            <a:off x="4766040" y="2990160"/>
            <a:ext cx="2826000" cy="1013040"/>
          </a:xfrm>
          <a:prstGeom prst="rect">
            <a:avLst/>
          </a:prstGeom>
          <a:solidFill>
            <a:srgbClr val="81aca6"/>
          </a:solidFill>
          <a:ln>
            <a:solidFill>
              <a:srgbClr val="ffffff"/>
            </a:solidFill>
          </a:ln>
        </p:spPr>
        <p:style>
          <a:lnRef idx="2"/>
          <a:fillRef idx="0"/>
          <a:effectRef idx="0"/>
          <a:fontRef idx="minor"/>
        </p:style>
        <p:txBody>
          <a:bodyPr numCol="1" spcCol="1440" lIns="167760" rIns="167760" tIns="167760" bIns="167760" anchor="ctr">
            <a:noAutofit/>
          </a:bodyPr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Терапевтическое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1539"/>
              </a:spcAft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 </a:t>
            </a: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отделение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3870360" y="4882320"/>
            <a:ext cx="803160" cy="531720"/>
          </a:xfrm>
          <a:prstGeom prst="rect">
            <a:avLst/>
          </a:prstGeom>
          <a:solidFill>
            <a:srgbClr val="729fcf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Без коек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3870360" y="4882320"/>
            <a:ext cx="856080" cy="53136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Без коек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7644960" y="4882320"/>
            <a:ext cx="912960" cy="53172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Без коек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6658560" y="4882320"/>
            <a:ext cx="982800" cy="53172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Количество и профиль коек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5672520" y="4882680"/>
            <a:ext cx="1005120" cy="53172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Tahoma"/>
              </a:rPr>
              <a:t>Количество и профиль 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коек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4676760" y="4882320"/>
            <a:ext cx="994320" cy="53208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8561520" y="4882320"/>
            <a:ext cx="1055520" cy="53172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Без коек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9546840" y="4882320"/>
            <a:ext cx="1005480" cy="531720"/>
          </a:xfrm>
          <a:prstGeom prst="rect">
            <a:avLst/>
          </a:prstGeom>
          <a:solidFill>
            <a:srgbClr val="ffff6d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Tahoma"/>
              </a:rPr>
              <a:t>Количество и профиль </a:t>
            </a: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DejaVu Sans"/>
              </a:rPr>
              <a:t>коек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3542760" y="792000"/>
            <a:ext cx="4601160" cy="451800"/>
          </a:xfrm>
          <a:custGeom>
            <a:avLst/>
            <a:gdLst>
              <a:gd name="textAreaLeft" fmla="*/ 0 w 4601160"/>
              <a:gd name="textAreaRight" fmla="*/ 4605120 w 4601160"/>
              <a:gd name="textAreaTop" fmla="*/ 0 h 451800"/>
              <a:gd name="textAreaBottom" fmla="*/ 456120 h 45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889" y="0"/>
                </a:lnTo>
                <a:lnTo>
                  <a:pt x="21600" y="10800"/>
                </a:lnTo>
                <a:lnTo>
                  <a:pt x="20889" y="21600"/>
                </a:lnTo>
                <a:lnTo>
                  <a:pt x="0" y="21600"/>
                </a:lnTo>
                <a:lnTo>
                  <a:pt x="711" y="1080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Подразделения I-го уровня вложенности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3466080" y="2075400"/>
            <a:ext cx="4601160" cy="451800"/>
          </a:xfrm>
          <a:custGeom>
            <a:avLst/>
            <a:gdLst>
              <a:gd name="textAreaLeft" fmla="*/ 0 w 4601160"/>
              <a:gd name="textAreaRight" fmla="*/ 4605120 w 4601160"/>
              <a:gd name="textAreaTop" fmla="*/ 0 h 451800"/>
              <a:gd name="textAreaBottom" fmla="*/ 456120 h 451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0889" y="0"/>
                </a:lnTo>
                <a:lnTo>
                  <a:pt x="21600" y="10800"/>
                </a:lnTo>
                <a:lnTo>
                  <a:pt x="20889" y="21600"/>
                </a:lnTo>
                <a:lnTo>
                  <a:pt x="0" y="21600"/>
                </a:lnTo>
                <a:lnTo>
                  <a:pt x="711" y="1080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Подразделения II-го уровня вложенности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4674960" y="4835880"/>
            <a:ext cx="103176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Arial"/>
                <a:ea typeface="Tahoma"/>
              </a:rPr>
              <a:t>Количество и профиль коек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2516040" y="4126320"/>
            <a:ext cx="1432440" cy="8438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8845200" y="4529880"/>
            <a:ext cx="3345480" cy="351000"/>
          </a:xfrm>
          <a:prstGeom prst="rect">
            <a:avLst/>
          </a:prstGeom>
          <a:ln w="0"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9617040" y="5246280"/>
            <a:ext cx="2206440" cy="1531800"/>
          </a:xfrm>
          <a:prstGeom prst="rect">
            <a:avLst/>
          </a:prstGeom>
          <a:ln w="0">
            <a:noFill/>
          </a:ln>
        </p:spPr>
      </p:pic>
      <p:pic>
        <p:nvPicPr>
          <p:cNvPr id="200" name="" descr=""/>
          <p:cNvPicPr/>
          <p:nvPr/>
        </p:nvPicPr>
        <p:blipFill>
          <a:blip r:embed="rId3"/>
          <a:stretch/>
        </p:blipFill>
        <p:spPr>
          <a:xfrm>
            <a:off x="3802680" y="5355720"/>
            <a:ext cx="4758840" cy="1441080"/>
          </a:xfrm>
          <a:prstGeom prst="rect">
            <a:avLst/>
          </a:prstGeom>
          <a:ln w="0">
            <a:noFill/>
          </a:ln>
        </p:spPr>
      </p:pic>
      <p:sp>
        <p:nvSpPr>
          <p:cNvPr id="201" name=""/>
          <p:cNvSpPr/>
          <p:nvPr/>
        </p:nvSpPr>
        <p:spPr>
          <a:xfrm flipH="1">
            <a:off x="5394600" y="5308200"/>
            <a:ext cx="943920" cy="8136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2" name=""/>
          <p:cNvSpPr/>
          <p:nvPr/>
        </p:nvSpPr>
        <p:spPr>
          <a:xfrm>
            <a:off x="6390360" y="5308200"/>
            <a:ext cx="3472560" cy="7617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262080" y="1135080"/>
            <a:ext cx="11617920" cy="437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Схема 1"/>
          <p:cNvGrpSpPr/>
          <p:nvPr/>
        </p:nvGrpSpPr>
        <p:grpSpPr>
          <a:xfrm>
            <a:off x="124200" y="658440"/>
            <a:ext cx="11891880" cy="6076440"/>
            <a:chOff x="124200" y="658440"/>
            <a:chExt cx="11891880" cy="6076440"/>
          </a:xfrm>
        </p:grpSpPr>
        <p:sp>
          <p:nvSpPr>
            <p:cNvPr id="205" name=""/>
            <p:cNvSpPr/>
            <p:nvPr/>
          </p:nvSpPr>
          <p:spPr>
            <a:xfrm>
              <a:off x="4347360" y="658440"/>
              <a:ext cx="7212240" cy="5394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4347360" y="658440"/>
              <a:ext cx="7212240" cy="1615320"/>
            </a:xfrm>
            <a:prstGeom prst="rect">
              <a:avLst/>
            </a:prstGeom>
            <a:solidFill>
              <a:srgbClr val="729fc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7680" rIns="247680" tIns="247680" bIns="247680" anchor="ctr">
              <a:noAutofit/>
            </a:bodyPr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 </a:t>
              </a:r>
              <a:r>
                <a:rPr b="1" lang="ru-RU" sz="18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Клинико-диагностическая лаборатория, патолого-анатомическое отделение, отделение судебно-медицинской экспертизы…..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 rot="16200000">
              <a:off x="3783960" y="2787480"/>
              <a:ext cx="2419560" cy="140616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6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Лаборатории</a:t>
              </a: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 </a:t>
              </a:r>
              <a:r>
                <a:rPr b="0" lang="ru-RU" sz="16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биохимические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 rot="16200000">
              <a:off x="8196840" y="2777400"/>
              <a:ext cx="2439360" cy="144648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600" spc="-1" strike="noStrike">
                  <a:solidFill>
                    <a:srgbClr val="ffffff"/>
                  </a:solidFill>
                  <a:latin typeface="Calibri"/>
                  <a:ea typeface="Tahoma"/>
                </a:rPr>
                <a:t>Патолого-анатомические в составе патолого-анатомических бюро</a:t>
              </a:r>
              <a:r>
                <a:rPr b="0" lang="ru-RU" sz="16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 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 rot="16200000">
              <a:off x="6686280" y="2705400"/>
              <a:ext cx="2439720" cy="157068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600" spc="-1" strike="noStrike">
                  <a:solidFill>
                    <a:srgbClr val="ffffff"/>
                  </a:solidFill>
                  <a:latin typeface="Calibri"/>
                  <a:ea typeface="Tahoma"/>
                </a:rPr>
                <a:t>Лаборатории микробиологические (бактериологические)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 rot="16200000">
              <a:off x="5198760" y="2782800"/>
              <a:ext cx="2419560" cy="141588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6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Лаборатории</a:t>
              </a:r>
              <a:r>
                <a:rPr b="0" lang="ru-RU" sz="1100" spc="-1" strike="noStrike">
                  <a:solidFill>
                    <a:schemeClr val="lt1"/>
                  </a:solidFill>
                  <a:latin typeface="Calibri"/>
                  <a:ea typeface="Tahoma"/>
                </a:rPr>
                <a:t> </a:t>
              </a:r>
              <a:r>
                <a:rPr b="0" lang="ru-RU" sz="16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цитологические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3641760" y="821880"/>
              <a:ext cx="4620600" cy="354240"/>
            </a:xfrm>
            <a:custGeom>
              <a:avLst/>
              <a:gdLst>
                <a:gd name="textAreaLeft" fmla="*/ 0 w 4620600"/>
                <a:gd name="textAreaRight" fmla="*/ 4624560 w 4620600"/>
                <a:gd name="textAreaTop" fmla="*/ 0 h 354240"/>
                <a:gd name="textAreaBottom" fmla="*/ 358200 h 354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178" y="0"/>
                  </a:lnTo>
                  <a:lnTo>
                    <a:pt x="21600" y="10800"/>
                  </a:lnTo>
                  <a:lnTo>
                    <a:pt x="21178" y="21600"/>
                  </a:lnTo>
                  <a:lnTo>
                    <a:pt x="0" y="21600"/>
                  </a:lnTo>
                  <a:lnTo>
                    <a:pt x="422" y="108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58563a"/>
              </a:solidFill>
            </a:ln>
            <a:effectLst>
              <a:outerShdw blurRad="0" dir="2700000" dist="101823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Подразделения I-го уровня вложенности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3649680" y="2216880"/>
              <a:ext cx="4620600" cy="353880"/>
            </a:xfrm>
            <a:custGeom>
              <a:avLst/>
              <a:gdLst>
                <a:gd name="textAreaLeft" fmla="*/ 0 w 4620600"/>
                <a:gd name="textAreaRight" fmla="*/ 4624560 w 4620600"/>
                <a:gd name="textAreaTop" fmla="*/ 0 h 353880"/>
                <a:gd name="textAreaBottom" fmla="*/ 357840 h 3538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178" y="0"/>
                  </a:lnTo>
                  <a:lnTo>
                    <a:pt x="21600" y="10800"/>
                  </a:lnTo>
                  <a:lnTo>
                    <a:pt x="21178" y="21600"/>
                  </a:lnTo>
                  <a:lnTo>
                    <a:pt x="0" y="21600"/>
                  </a:lnTo>
                  <a:lnTo>
                    <a:pt x="422" y="108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58563a"/>
              </a:solidFill>
            </a:ln>
            <a:effectLst>
              <a:outerShdw blurRad="0" dir="2700000" dist="101823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Подразделения II-го уровня вложенности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 rot="16200000">
              <a:off x="9631800" y="2792520"/>
              <a:ext cx="2439360" cy="14162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6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Патолого-анатомические в составе бюро судебно-медицинской экспертизы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14" name="" descr=""/>
            <p:cNvPicPr/>
            <p:nvPr/>
          </p:nvPicPr>
          <p:blipFill>
            <a:blip r:embed="rId1"/>
            <a:stretch/>
          </p:blipFill>
          <p:spPr>
            <a:xfrm rot="21591000">
              <a:off x="6117840" y="4557240"/>
              <a:ext cx="5895000" cy="2169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5" name="" descr=""/>
            <p:cNvPicPr/>
            <p:nvPr/>
          </p:nvPicPr>
          <p:blipFill>
            <a:blip r:embed="rId2"/>
            <a:stretch/>
          </p:blipFill>
          <p:spPr>
            <a:xfrm>
              <a:off x="124200" y="4593240"/>
              <a:ext cx="5856480" cy="211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6" name=""/>
          <p:cNvSpPr/>
          <p:nvPr/>
        </p:nvSpPr>
        <p:spPr>
          <a:xfrm>
            <a:off x="0" y="746640"/>
            <a:ext cx="3342600" cy="51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500" spc="-60" strike="noStrike">
                <a:solidFill>
                  <a:srgbClr val="ffffff"/>
                </a:solidFill>
                <a:latin typeface="Corbel"/>
                <a:ea typeface="DejaVu Sans"/>
              </a:rPr>
              <a:t>СП с типом</a:t>
            </a:r>
            <a:r>
              <a:rPr b="0" lang="ru-RU" sz="2100" spc="-60" strike="noStrike">
                <a:solidFill>
                  <a:srgbClr val="ffffff"/>
                </a:solidFill>
                <a:latin typeface="Corbel"/>
                <a:ea typeface="DejaVu Sans"/>
              </a:rPr>
              <a:t> “Лабораторно-диагностический”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Контрольные моменты для СП I-го уровня: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наличие информации о     входящих в состав  лабораторных кабинетах (Структура МО);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формирование СЭМД и передача его в РЭМД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размещение СП и его кабинетов в зданиях, согласно Лицензии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850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1851120" y="4340160"/>
            <a:ext cx="3000960" cy="21924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8" name=""/>
          <p:cNvSpPr/>
          <p:nvPr/>
        </p:nvSpPr>
        <p:spPr>
          <a:xfrm>
            <a:off x="2796840" y="2727720"/>
            <a:ext cx="4427640" cy="32299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"/>
          <p:cNvSpPr/>
          <p:nvPr/>
        </p:nvSpPr>
        <p:spPr>
          <a:xfrm>
            <a:off x="3603960" y="-210600"/>
            <a:ext cx="3274920" cy="38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0" name=""/>
          <p:cNvSpPr/>
          <p:nvPr/>
        </p:nvSpPr>
        <p:spPr>
          <a:xfrm>
            <a:off x="3774240" y="1255680"/>
            <a:ext cx="5566680" cy="365040"/>
          </a:xfrm>
          <a:custGeom>
            <a:avLst/>
            <a:gdLst>
              <a:gd name="textAreaLeft" fmla="*/ 0 w 5566680"/>
              <a:gd name="textAreaRight" fmla="*/ 5571360 w 5566680"/>
              <a:gd name="textAreaTop" fmla="*/ 0 h 365040"/>
              <a:gd name="textAreaBottom" fmla="*/ 369720 h 365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178" y="0"/>
                </a:lnTo>
                <a:lnTo>
                  <a:pt x="21600" y="10800"/>
                </a:lnTo>
                <a:lnTo>
                  <a:pt x="21178" y="21600"/>
                </a:lnTo>
                <a:lnTo>
                  <a:pt x="0" y="21600"/>
                </a:lnTo>
                <a:lnTo>
                  <a:pt x="422" y="1080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8563a"/>
            </a:solidFill>
          </a:ln>
          <a:effectLst>
            <a:outerShdw blurRad="0"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Подразделения I-го уровня вложенности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6113520" y="5734800"/>
            <a:ext cx="4685760" cy="377640"/>
          </a:xfrm>
          <a:custGeom>
            <a:avLst/>
            <a:gdLst>
              <a:gd name="textAreaLeft" fmla="*/ 0 w 4685760"/>
              <a:gd name="textAreaRight" fmla="*/ 4690440 w 4685760"/>
              <a:gd name="textAreaTop" fmla="*/ 0 h 377640"/>
              <a:gd name="textAreaBottom" fmla="*/ 382320 h 377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178" y="0"/>
                </a:lnTo>
                <a:lnTo>
                  <a:pt x="21600" y="10800"/>
                </a:lnTo>
                <a:lnTo>
                  <a:pt x="21178" y="21600"/>
                </a:lnTo>
                <a:lnTo>
                  <a:pt x="0" y="21600"/>
                </a:lnTo>
                <a:lnTo>
                  <a:pt x="422" y="1080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8563a"/>
            </a:solidFill>
          </a:ln>
          <a:effectLst>
            <a:outerShdw blurRad="0"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Подразделения II-го уровня вложенности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150480" y="862200"/>
            <a:ext cx="3225240" cy="512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СП с типом “Инструментально-диагностический”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Контрольные моменты для СП I-го уровня: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 наличие информации о     входящих в состав  диагностических кабинетах (Структура МО);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 формирование СЭМД и передача его в РЭМД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 размещение СП и его кабинетов в зданиях, согласно Лицензии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3" name="Схема 6"/>
          <p:cNvGrpSpPr/>
          <p:nvPr/>
        </p:nvGrpSpPr>
        <p:grpSpPr>
          <a:xfrm>
            <a:off x="3539160" y="1212840"/>
            <a:ext cx="8423280" cy="4843800"/>
            <a:chOff x="3539160" y="1212840"/>
            <a:chExt cx="8423280" cy="4843800"/>
          </a:xfrm>
        </p:grpSpPr>
        <p:sp>
          <p:nvSpPr>
            <p:cNvPr id="224" name=""/>
            <p:cNvSpPr/>
            <p:nvPr/>
          </p:nvSpPr>
          <p:spPr>
            <a:xfrm>
              <a:off x="3657960" y="2669400"/>
              <a:ext cx="3208680" cy="3382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3543480" y="2439000"/>
              <a:ext cx="2097720" cy="1162800"/>
            </a:xfrm>
            <a:prstGeom prst="rect">
              <a:avLst/>
            </a:prstGeom>
            <a:solidFill>
              <a:srgbClr val="729fc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7680" rIns="247680" tIns="247680" bIns="247680" anchor="ctr">
              <a:noAutofit/>
            </a:bodyPr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Отделение лучевой диагностики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 rot="16200000">
              <a:off x="2668320" y="4480560"/>
              <a:ext cx="2446920" cy="7052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МРТ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 rot="16200000">
              <a:off x="4038480" y="4453200"/>
              <a:ext cx="2446920" cy="75852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Маммографический кабинет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 rot="16200000">
              <a:off x="3324960" y="4444560"/>
              <a:ext cx="2446920" cy="77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Рентгенкабинет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5641200" y="2071440"/>
              <a:ext cx="2105640" cy="1162800"/>
            </a:xfrm>
            <a:prstGeom prst="rect">
              <a:avLst/>
            </a:prstGeom>
            <a:solidFill>
              <a:srgbClr val="729fc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7680" rIns="247680" tIns="247680" bIns="247680" anchor="ctr">
              <a:noAutofit/>
            </a:bodyPr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Эндоскопическое отделение 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 rot="16200000">
              <a:off x="4773960" y="4113000"/>
              <a:ext cx="2446920" cy="7052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фиброгастроскопии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 rot="16200000">
              <a:off x="6144120" y="4085640"/>
              <a:ext cx="2446920" cy="75852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бронхоскопии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 rot="16200000">
              <a:off x="5430600" y="4077000"/>
              <a:ext cx="2446920" cy="77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колоноскопии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7759080" y="1683360"/>
              <a:ext cx="2097720" cy="1162800"/>
            </a:xfrm>
            <a:prstGeom prst="rect">
              <a:avLst/>
            </a:prstGeom>
            <a:solidFill>
              <a:srgbClr val="729fc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7680" rIns="247680" tIns="247680" bIns="247680" anchor="ctr">
              <a:noAutofit/>
            </a:bodyPr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Отделение УЗИ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 rot="16200000">
              <a:off x="6883920" y="3724920"/>
              <a:ext cx="2446920" cy="7052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УЗИ №1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 rot="16200000">
              <a:off x="8254080" y="3697560"/>
              <a:ext cx="2446920" cy="75852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УЗИ №3 другой адрес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 rot="16200000">
              <a:off x="7540560" y="3688920"/>
              <a:ext cx="2446920" cy="77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УЗИ №2 другой адрес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9864720" y="1212840"/>
              <a:ext cx="2097720" cy="1162800"/>
            </a:xfrm>
            <a:prstGeom prst="rect">
              <a:avLst/>
            </a:prstGeom>
            <a:solidFill>
              <a:srgbClr val="729fc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7680" rIns="247680" tIns="247680" bIns="247680" anchor="ctr">
              <a:noAutofit/>
            </a:bodyPr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Отделение функциональной диагностики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 rot="16200000">
              <a:off x="8863560" y="3380400"/>
              <a:ext cx="2446920" cy="4532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ЭКГ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 rot="16200000">
              <a:off x="10221840" y="3089160"/>
              <a:ext cx="2446920" cy="103392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400" spc="-1" strike="noStrike">
                  <a:solidFill>
                    <a:srgbClr val="ffffff"/>
                  </a:solidFill>
                  <a:latin typeface="Calibri"/>
                  <a:ea typeface="Tahoma"/>
                </a:rPr>
                <a:t>Кабинет исследования сердечно – сосудистой системы, в т. ч. холтеровского мониторирования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 rot="16200000">
              <a:off x="9397440" y="3301920"/>
              <a:ext cx="2446920" cy="60840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5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Кабинет исследования органов дыхания</a:t>
              </a:r>
              <a:endParaRPr b="0" lang="ru-RU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63080" y="902880"/>
            <a:ext cx="3196080" cy="51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СП с типом</a:t>
            </a: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«Скорая медицинская помощь»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Контрольные моменты для СП I-го уровня: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В подразделениях скорой медицинской помощи актуализировать данные об обслуживаемых населенных пунктах,  бригадах скорой помощи, местах их базирования и имеющихся машинах СМП (заполнить все поля со “*”).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Сверить с данными в ф.№30 табл.2200 и 5450.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3300120" y="3844440"/>
            <a:ext cx="4393800" cy="2801880"/>
          </a:xfrm>
          <a:prstGeom prst="rect">
            <a:avLst/>
          </a:prstGeom>
          <a:ln w="0">
            <a:noFill/>
          </a:ln>
        </p:spPr>
      </p:pic>
      <p:pic>
        <p:nvPicPr>
          <p:cNvPr id="243" name="" descr=""/>
          <p:cNvPicPr/>
          <p:nvPr/>
        </p:nvPicPr>
        <p:blipFill>
          <a:blip r:embed="rId2"/>
          <a:stretch/>
        </p:blipFill>
        <p:spPr>
          <a:xfrm>
            <a:off x="6270120" y="5015520"/>
            <a:ext cx="5784840" cy="1630800"/>
          </a:xfrm>
          <a:prstGeom prst="rect">
            <a:avLst/>
          </a:prstGeom>
          <a:ln w="0">
            <a:noFill/>
          </a:ln>
        </p:spPr>
      </p:pic>
      <p:sp>
        <p:nvSpPr>
          <p:cNvPr id="244" name=""/>
          <p:cNvSpPr/>
          <p:nvPr/>
        </p:nvSpPr>
        <p:spPr>
          <a:xfrm flipH="1">
            <a:off x="10080000" y="2340000"/>
            <a:ext cx="1080000" cy="27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3528000" y="707400"/>
            <a:ext cx="8075880" cy="1718280"/>
          </a:xfrm>
          <a:prstGeom prst="rect">
            <a:avLst/>
          </a:prstGeom>
          <a:ln w="0">
            <a:noFill/>
          </a:ln>
        </p:spPr>
      </p:pic>
      <p:sp>
        <p:nvSpPr>
          <p:cNvPr id="246" name="Line 2"/>
          <p:cNvSpPr/>
          <p:nvPr/>
        </p:nvSpPr>
        <p:spPr>
          <a:xfrm flipV="1">
            <a:off x="2969280" y="1731600"/>
            <a:ext cx="1638720" cy="201852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4"/>
          <a:stretch/>
        </p:blipFill>
        <p:spPr>
          <a:xfrm>
            <a:off x="6915240" y="2342520"/>
            <a:ext cx="1757520" cy="2751120"/>
          </a:xfrm>
          <a:prstGeom prst="rect">
            <a:avLst/>
          </a:prstGeom>
          <a:ln w="0">
            <a:noFill/>
          </a:ln>
        </p:spPr>
      </p:pic>
      <p:pic>
        <p:nvPicPr>
          <p:cNvPr id="248" name="" descr=""/>
          <p:cNvPicPr/>
          <p:nvPr/>
        </p:nvPicPr>
        <p:blipFill>
          <a:blip r:embed="rId5"/>
          <a:stretch/>
        </p:blipFill>
        <p:spPr>
          <a:xfrm>
            <a:off x="9326160" y="2286000"/>
            <a:ext cx="2612880" cy="2729520"/>
          </a:xfrm>
          <a:prstGeom prst="rect">
            <a:avLst/>
          </a:prstGeom>
          <a:ln w="0">
            <a:noFill/>
          </a:ln>
        </p:spPr>
      </p:pic>
      <p:sp>
        <p:nvSpPr>
          <p:cNvPr id="249" name="Line 3"/>
          <p:cNvSpPr/>
          <p:nvPr/>
        </p:nvSpPr>
        <p:spPr>
          <a:xfrm flipH="1">
            <a:off x="4936320" y="2816280"/>
            <a:ext cx="3048120" cy="24516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"/>
          <p:cNvSpPr/>
          <p:nvPr/>
        </p:nvSpPr>
        <p:spPr>
          <a:xfrm>
            <a:off x="139320" y="684000"/>
            <a:ext cx="3101040" cy="55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СП с типом</a:t>
            </a: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 “Административно-хозяйственный (вспомогательный)”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Вспомогательные структурные образования, объединяют должности медицинских работников, непосредственно не принимающих участия в лечебно-диагностическом процессе.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tabLst>
                <a:tab algn="l" pos="408240"/>
              </a:tabLst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Эти подразделения НЕ формируют СЭМД.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>
            <a:off x="4374000" y="1741680"/>
            <a:ext cx="7238520" cy="1621080"/>
          </a:xfrm>
          <a:prstGeom prst="rect">
            <a:avLst/>
          </a:prstGeom>
          <a:solidFill>
            <a:srgbClr val="729f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1440" lIns="247680" rIns="247680" tIns="247680" bIns="247680" anchor="ctr">
            <a:noAutofit/>
          </a:bodyPr>
          <a:p>
            <a:pPr algn="ctr">
              <a:lnSpc>
                <a:spcPct val="90000"/>
              </a:lnSpc>
              <a:spcAft>
                <a:spcPts val="2276"/>
              </a:spcAft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Общебольничный (общеполиклинический) медицинский персонал, Аптека, ЦСО, организационно-методический отдел, отдел (кабинет) медицинской статистики, регистратура, зуботехническая лаборатория</a:t>
            </a: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3631680" y="1428480"/>
            <a:ext cx="4919760" cy="508680"/>
          </a:xfrm>
          <a:custGeom>
            <a:avLst/>
            <a:gdLst>
              <a:gd name="textAreaLeft" fmla="*/ 0 w 4919760"/>
              <a:gd name="textAreaRight" fmla="*/ 4924440 w 4919760"/>
              <a:gd name="textAreaTop" fmla="*/ 0 h 508680"/>
              <a:gd name="textAreaBottom" fmla="*/ 513720 h 508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178" y="0"/>
                </a:lnTo>
                <a:lnTo>
                  <a:pt x="21600" y="10800"/>
                </a:lnTo>
                <a:lnTo>
                  <a:pt x="21178" y="21600"/>
                </a:lnTo>
                <a:lnTo>
                  <a:pt x="0" y="21600"/>
                </a:lnTo>
                <a:lnTo>
                  <a:pt x="422" y="1080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58563a"/>
            </a:solidFill>
          </a:ln>
          <a:effectLst>
            <a:outerShdw blurRad="0"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Подразделения только I-го уровня вложенности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4564800" y="3468600"/>
            <a:ext cx="69966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В некоторых случаях (например для небольших учреждений) достаточно создать 1 СП с типом «Административно-хозяйственный (вспомогательный)», в которое  включить должности: главный врач, главная медсестра, медицинский статистик, медсестра ЦСО, медрегистратор, дезинфектор и т.д.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34640" y="795240"/>
            <a:ext cx="3323880" cy="53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567"/>
              </a:spcBef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При актуализации СП заполнить все поля со “*”.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</a:pP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Заполнить вкладку «Обслуживаемые населенные пункты»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Обратить внимание на привязку структурного подразделения и его кабинетов к зданию с указанием занимаемых помещений.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Не забывайте указывать медицинские услуги, оказываемые (согласно лицензии) в подразделении в целом и во входящих в него кабинетах и отделениях в частности.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Рисунок 111" descr=""/>
          <p:cNvPicPr/>
          <p:nvPr/>
        </p:nvPicPr>
        <p:blipFill>
          <a:blip r:embed="rId1"/>
          <a:stretch/>
        </p:blipFill>
        <p:spPr>
          <a:xfrm>
            <a:off x="3960000" y="3528000"/>
            <a:ext cx="7865280" cy="3253680"/>
          </a:xfrm>
          <a:prstGeom prst="rect">
            <a:avLst/>
          </a:prstGeom>
          <a:ln w="0">
            <a:noFill/>
          </a:ln>
        </p:spPr>
      </p:pic>
      <p:pic>
        <p:nvPicPr>
          <p:cNvPr id="256" name="Рисунок 112" descr=""/>
          <p:cNvPicPr/>
          <p:nvPr/>
        </p:nvPicPr>
        <p:blipFill>
          <a:blip r:embed="rId2"/>
          <a:stretch/>
        </p:blipFill>
        <p:spPr>
          <a:xfrm>
            <a:off x="3456000" y="216000"/>
            <a:ext cx="7625880" cy="3305880"/>
          </a:xfrm>
          <a:prstGeom prst="rect">
            <a:avLst/>
          </a:prstGeom>
          <a:ln w="0">
            <a:noFill/>
          </a:ln>
        </p:spPr>
      </p:pic>
      <p:sp>
        <p:nvSpPr>
          <p:cNvPr id="257" name="Line 2"/>
          <p:cNvSpPr/>
          <p:nvPr/>
        </p:nvSpPr>
        <p:spPr>
          <a:xfrm flipV="1">
            <a:off x="3168000" y="1872000"/>
            <a:ext cx="6696000" cy="1296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8" name="Line 3"/>
          <p:cNvSpPr/>
          <p:nvPr/>
        </p:nvSpPr>
        <p:spPr>
          <a:xfrm>
            <a:off x="3200040" y="3312000"/>
            <a:ext cx="3567960" cy="2736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9" name=""/>
          <p:cNvSpPr/>
          <p:nvPr/>
        </p:nvSpPr>
        <p:spPr>
          <a:xfrm flipV="1">
            <a:off x="2575800" y="1051920"/>
            <a:ext cx="2136960" cy="7124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"/>
          <p:cNvSpPr/>
          <p:nvPr/>
        </p:nvSpPr>
        <p:spPr>
          <a:xfrm>
            <a:off x="100440" y="743760"/>
            <a:ext cx="2978280" cy="9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3603240" y="774720"/>
            <a:ext cx="8030160" cy="5406840"/>
          </a:xfrm>
          <a:prstGeom prst="rect">
            <a:avLst/>
          </a:prstGeom>
          <a:ln w="0">
            <a:noFill/>
          </a:ln>
        </p:spPr>
      </p:pic>
      <p:sp>
        <p:nvSpPr>
          <p:cNvPr id="262" name=""/>
          <p:cNvSpPr/>
          <p:nvPr/>
        </p:nvSpPr>
        <p:spPr>
          <a:xfrm>
            <a:off x="0" y="743760"/>
            <a:ext cx="3546000" cy="539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  </a:t>
            </a: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 </a:t>
            </a: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«ТВСП»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ru-RU" sz="1350" spc="-1" strike="noStrike">
                <a:solidFill>
                  <a:srgbClr val="ffffff"/>
                </a:solidFill>
                <a:latin typeface="Arial"/>
                <a:ea typeface="DejaVu Sans"/>
              </a:rPr>
              <a:t>Те</a:t>
            </a:r>
            <a:r>
              <a:rPr b="0" lang="ru-RU" sz="1350" spc="-1" strike="noStrike">
                <a:solidFill>
                  <a:srgbClr val="ffffff"/>
                </a:solidFill>
                <a:latin typeface="Arial"/>
                <a:ea typeface="Tahoma"/>
              </a:rPr>
              <a:t>рриториально-выделенное структурное подразделение  (ТВСП) - комплексный объект медицинской организации, являющийся совокупностью здания или комплекса зданий (расположенных на одном территориальном участке по одному адресу) и фактически расположенных в нем рабочих мест (кабинетов, отделений, лабораторий или бригад скорой помощи) в составе структурных подразделений.</a:t>
            </a: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50" spc="-1" strike="noStrike">
                <a:solidFill>
                  <a:srgbClr val="ffffff"/>
                </a:solidFill>
                <a:latin typeface="Arial"/>
                <a:ea typeface="Tahoma"/>
              </a:rPr>
              <a:t>   </a:t>
            </a:r>
            <a:r>
              <a:rPr b="0" lang="ru-RU" sz="1350" spc="-1" strike="noStrike">
                <a:solidFill>
                  <a:srgbClr val="ffffff"/>
                </a:solidFill>
                <a:latin typeface="Arial"/>
                <a:ea typeface="Tahoma"/>
              </a:rPr>
              <a:t>ТВСП связан с разделом «Лечебно-профилактические здания».  В одно ТВСП объединяются здания, расположенные на одном участке – например, разделенные литерами, номерами корпусов и пр. Объединение в одном ТВСП зданий, разнесенных территориально (в разных районах населенного пункта, а также в разных населенных пунктах) будет приводить к ошибкам обработки информации в</a:t>
            </a: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Tahoma"/>
              </a:rPr>
              <a:t> </a:t>
            </a:r>
            <a:r>
              <a:rPr b="0" lang="ru-RU" sz="1350" spc="-1" strike="noStrike">
                <a:solidFill>
                  <a:srgbClr val="ffffff"/>
                </a:solidFill>
                <a:latin typeface="Arial"/>
                <a:ea typeface="Tahoma"/>
              </a:rPr>
              <a:t>смежных подсистемах ЕГИСЗ.</a:t>
            </a:r>
            <a:endParaRPr b="0" lang="ru-RU" sz="13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289080" y="1123920"/>
            <a:ext cx="2940840" cy="440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567"/>
              </a:spcBef>
              <a:spcAft>
                <a:spcPts val="283"/>
              </a:spcAft>
            </a:pP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</a:t>
            </a: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“Передвижные подразделения”</a:t>
            </a:r>
            <a:br>
              <a:rPr sz="1800"/>
            </a:br>
            <a:br>
              <a:rPr sz="1800"/>
            </a:b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Перечислить все имеющиеся передвижные подразделения.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  <a:spcAft>
                <a:spcPts val="283"/>
              </a:spcAf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Заполнить вкладки “Посещаемые населенные пункты” и “Транспортные средства”</a:t>
            </a:r>
            <a:br>
              <a:rPr sz="2000"/>
            </a:br>
            <a:br>
              <a:rPr sz="2000"/>
            </a:b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Сверить с ф.№30 табл. 1003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Объект 4" descr=""/>
          <p:cNvPicPr/>
          <p:nvPr/>
        </p:nvPicPr>
        <p:blipFill>
          <a:blip r:embed="rId1"/>
          <a:stretch/>
        </p:blipFill>
        <p:spPr>
          <a:xfrm>
            <a:off x="3456000" y="288000"/>
            <a:ext cx="6761880" cy="1578240"/>
          </a:xfrm>
          <a:prstGeom prst="rect">
            <a:avLst/>
          </a:prstGeom>
          <a:ln w="0">
            <a:noFill/>
          </a:ln>
        </p:spPr>
      </p:pic>
      <p:pic>
        <p:nvPicPr>
          <p:cNvPr id="265" name="Рисунок 6" descr=""/>
          <p:cNvPicPr/>
          <p:nvPr/>
        </p:nvPicPr>
        <p:blipFill>
          <a:blip r:embed="rId2"/>
          <a:stretch/>
        </p:blipFill>
        <p:spPr>
          <a:xfrm>
            <a:off x="3456000" y="1689480"/>
            <a:ext cx="8129880" cy="2857680"/>
          </a:xfrm>
          <a:prstGeom prst="rect">
            <a:avLst/>
          </a:prstGeom>
          <a:ln w="0">
            <a:noFill/>
          </a:ln>
        </p:spPr>
      </p:pic>
      <p:sp>
        <p:nvSpPr>
          <p:cNvPr id="266" name="Line 2"/>
          <p:cNvSpPr/>
          <p:nvPr/>
        </p:nvSpPr>
        <p:spPr>
          <a:xfrm flipV="1">
            <a:off x="2291400" y="2736000"/>
            <a:ext cx="2676600" cy="11098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7" name="Line 3"/>
          <p:cNvSpPr/>
          <p:nvPr/>
        </p:nvSpPr>
        <p:spPr>
          <a:xfrm flipV="1">
            <a:off x="2489040" y="2700000"/>
            <a:ext cx="3270960" cy="14781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3"/>
          <a:stretch/>
        </p:blipFill>
        <p:spPr>
          <a:xfrm>
            <a:off x="4059000" y="4369680"/>
            <a:ext cx="5835960" cy="2285280"/>
          </a:xfrm>
          <a:prstGeom prst="rect">
            <a:avLst/>
          </a:prstGeom>
          <a:ln w="0">
            <a:noFill/>
          </a:ln>
        </p:spPr>
      </p:pic>
      <p:sp>
        <p:nvSpPr>
          <p:cNvPr id="269" name=""/>
          <p:cNvSpPr/>
          <p:nvPr/>
        </p:nvSpPr>
        <p:spPr>
          <a:xfrm>
            <a:off x="2340000" y="5400000"/>
            <a:ext cx="1620000" cy="36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15920" y="894240"/>
            <a:ext cx="3180240" cy="16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“Карточка”.</a:t>
            </a:r>
            <a:br>
              <a:rPr sz="1800"/>
            </a:b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Необходимо  заполнить все поля со “*” включая “сайт” и “Эл. почта”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2981160" y="5599080"/>
            <a:ext cx="3471120" cy="106812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3665160" y="472680"/>
            <a:ext cx="8100000" cy="482004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6435720" y="4434480"/>
            <a:ext cx="5495040" cy="223272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49680" y="2816280"/>
            <a:ext cx="3345840" cy="30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</a:rPr>
              <a:t>Значения в поле «Уровень организации»: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</a:rPr>
              <a:t>I уровень - оказание преимущественно первичной медико-санитарной, в том числе первичной специализированной, медицинской помощи, а также специализированной медицинской помощи и скорой медицинской помощи (в центральных районных больницах, городских, районных, участковых больницах, городских поликлиниках, станциях скорой медицинской помощи);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</a:rPr>
              <a:t>II уровень  - оказание преимущественно специализированной (за исключением высокотехнологичной) медицинской помощи в медицинских организациях, имеющих в своей структуре специализированные межмуниципальные (межрайонные) отделения и (или) центры, а также в диспансерах, многопрофильных больницах;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</a:rPr>
              <a:t>III уровень - оказание преимущественно специализированной, в том числе высокотехнологичной, медицинской помощи в медицинских организациях;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Arial"/>
              </a:rPr>
              <a:t>Иное - для МО, не походящих по описанию ни к одному из вышеперечисленных уровней. 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8116560" y="380880"/>
            <a:ext cx="1581840" cy="803160"/>
          </a:xfrm>
          <a:prstGeom prst="cloudCallout">
            <a:avLst>
              <a:gd name="adj1" fmla="val -78750"/>
              <a:gd name="adj2" fmla="val 165356"/>
            </a:avLst>
          </a:prstGeom>
          <a:solidFill>
            <a:schemeClr val="accent1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Только «медицинская организация»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253080" y="1123920"/>
            <a:ext cx="2940840" cy="459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“Врачебные участки”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br>
              <a:rPr sz="1800"/>
            </a:br>
            <a:br>
              <a:rPr sz="1800"/>
            </a:b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Врачебные участки по количеству и типу должны соответствовать ф.№30 табл.1107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Объект 4" descr=""/>
          <p:cNvPicPr/>
          <p:nvPr/>
        </p:nvPicPr>
        <p:blipFill>
          <a:blip r:embed="rId1"/>
          <a:stretch/>
        </p:blipFill>
        <p:spPr>
          <a:xfrm>
            <a:off x="3868560" y="540000"/>
            <a:ext cx="7826400" cy="4080600"/>
          </a:xfrm>
          <a:prstGeom prst="rect">
            <a:avLst/>
          </a:prstGeom>
          <a:ln w="0">
            <a:noFill/>
          </a:ln>
        </p:spPr>
      </p:pic>
      <p:pic>
        <p:nvPicPr>
          <p:cNvPr id="272" name="" descr=""/>
          <p:cNvPicPr/>
          <p:nvPr/>
        </p:nvPicPr>
        <p:blipFill>
          <a:blip r:embed="rId2"/>
          <a:stretch/>
        </p:blipFill>
        <p:spPr>
          <a:xfrm>
            <a:off x="4298760" y="4690080"/>
            <a:ext cx="7216200" cy="196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202320" y="1133280"/>
            <a:ext cx="2940840" cy="459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“Штатное расписание”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br>
              <a:rPr sz="1800"/>
            </a:br>
            <a:br>
              <a:rPr sz="1800"/>
            </a:b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Выгрузить ШР в Excel и сверить общее число штатных и занятых единиц  с данными ф.№30 табл.1100 стр. 1+128+143+151+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217+221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Объект 4" descr=""/>
          <p:cNvPicPr/>
          <p:nvPr/>
        </p:nvPicPr>
        <p:blipFill>
          <a:blip r:embed="rId1"/>
          <a:stretch/>
        </p:blipFill>
        <p:spPr>
          <a:xfrm>
            <a:off x="3600000" y="660960"/>
            <a:ext cx="8274960" cy="2514960"/>
          </a:xfrm>
          <a:prstGeom prst="rect">
            <a:avLst/>
          </a:prstGeom>
          <a:ln w="0">
            <a:noFill/>
          </a:ln>
        </p:spPr>
      </p:pic>
      <p:pic>
        <p:nvPicPr>
          <p:cNvPr id="275" name="Рисунок 6" descr=""/>
          <p:cNvPicPr/>
          <p:nvPr/>
        </p:nvPicPr>
        <p:blipFill>
          <a:blip r:embed="rId2"/>
          <a:stretch/>
        </p:blipFill>
        <p:spPr>
          <a:xfrm>
            <a:off x="3600000" y="3240000"/>
            <a:ext cx="8274960" cy="2934000"/>
          </a:xfrm>
          <a:prstGeom prst="rect">
            <a:avLst/>
          </a:prstGeom>
          <a:ln w="0">
            <a:noFill/>
          </a:ln>
        </p:spPr>
      </p:pic>
      <p:sp>
        <p:nvSpPr>
          <p:cNvPr id="276" name="Line 2"/>
          <p:cNvSpPr/>
          <p:nvPr/>
        </p:nvSpPr>
        <p:spPr>
          <a:xfrm flipV="1">
            <a:off x="3060000" y="2160000"/>
            <a:ext cx="8100000" cy="10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7" name="Line 3"/>
          <p:cNvSpPr/>
          <p:nvPr/>
        </p:nvSpPr>
        <p:spPr>
          <a:xfrm>
            <a:off x="2880000" y="4320000"/>
            <a:ext cx="5220000" cy="18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8" name=""/>
          <p:cNvSpPr/>
          <p:nvPr/>
        </p:nvSpPr>
        <p:spPr>
          <a:xfrm flipH="1">
            <a:off x="9237240" y="2399040"/>
            <a:ext cx="2102760" cy="8409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3467520" y="293400"/>
            <a:ext cx="6836040" cy="3200760"/>
          </a:xfrm>
          <a:prstGeom prst="rect">
            <a:avLst/>
          </a:prstGeom>
          <a:ln w="0"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288000" y="1008000"/>
            <a:ext cx="3038400" cy="47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en-US" sz="2800" spc="-60" strike="noStrike" u="sng">
                <a:solidFill>
                  <a:srgbClr val="ffffff"/>
                </a:solidFill>
                <a:uFillTx/>
                <a:latin typeface="Corbel"/>
                <a:ea typeface="DejaVu Sans"/>
              </a:rPr>
              <a:t>ФРМР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В ФРМР должна быть внесена информация о всех медицинских работниках организации. </a:t>
            </a:r>
            <a:br>
              <a:rPr sz="1600"/>
            </a:b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Кадровый состав (физические лица)  сверяется с ф.№30 табл. 1100 и отчетом №69 из раздела “Анализ” ФРМО/ФРМР.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Для подготовки сверки нужно</a:t>
            </a: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 </a:t>
            </a: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использовать отчет №152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2"/>
          <a:stretch/>
        </p:blipFill>
        <p:spPr>
          <a:xfrm>
            <a:off x="180000" y="4762440"/>
            <a:ext cx="11827080" cy="180576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3"/>
          <a:stretch/>
        </p:blipFill>
        <p:spPr>
          <a:xfrm>
            <a:off x="8258760" y="2343960"/>
            <a:ext cx="3659760" cy="354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53080" y="900000"/>
            <a:ext cx="2981880" cy="51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«Оборудование»</a:t>
            </a:r>
            <a:br>
              <a:rPr sz="1800"/>
            </a:b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В раздел вносится все оборудование, находящееся на балансе медицинской организации в разрезе структурных подразделений согласно стандартам оснащения, с указанием здания размещения.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Данные сверяются с ф. №30 </a:t>
            </a:r>
            <a:r>
              <a:rPr b="0" lang="ru-RU" sz="1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VI. РАБОТА ДИАГНОСТИЧЕСКИХ ОТДЕЛЕНИЙ (КАБИНЕТОВ), таб. 5117, 5118, 5119, 5126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3869280" y="864000"/>
            <a:ext cx="7308720" cy="51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85" name="Рисунок 4" descr=""/>
          <p:cNvPicPr/>
          <p:nvPr/>
        </p:nvPicPr>
        <p:blipFill>
          <a:blip r:embed="rId1"/>
          <a:srcRect l="-316" t="-10119" r="316" b="27674"/>
          <a:stretch/>
        </p:blipFill>
        <p:spPr>
          <a:xfrm>
            <a:off x="3581280" y="428760"/>
            <a:ext cx="8007480" cy="255852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6" descr=""/>
          <p:cNvPicPr/>
          <p:nvPr/>
        </p:nvPicPr>
        <p:blipFill>
          <a:blip r:embed="rId2"/>
          <a:srcRect l="4318" t="638" r="2242" b="72107"/>
          <a:stretch/>
        </p:blipFill>
        <p:spPr>
          <a:xfrm>
            <a:off x="5334120" y="3003120"/>
            <a:ext cx="6255000" cy="1551600"/>
          </a:xfrm>
          <a:prstGeom prst="rect">
            <a:avLst/>
          </a:prstGeom>
          <a:ln w="0">
            <a:noFill/>
          </a:ln>
        </p:spPr>
      </p:pic>
      <p:pic>
        <p:nvPicPr>
          <p:cNvPr id="287" name="Рисунок 8" descr=""/>
          <p:cNvPicPr/>
          <p:nvPr/>
        </p:nvPicPr>
        <p:blipFill>
          <a:blip r:embed="rId3"/>
          <a:srcRect l="4750" t="77305" r="0" b="0"/>
          <a:stretch/>
        </p:blipFill>
        <p:spPr>
          <a:xfrm>
            <a:off x="5334120" y="4619520"/>
            <a:ext cx="6316200" cy="1358640"/>
          </a:xfrm>
          <a:prstGeom prst="rect">
            <a:avLst/>
          </a:prstGeom>
          <a:ln w="0">
            <a:noFill/>
          </a:ln>
        </p:spPr>
      </p:pic>
      <p:pic>
        <p:nvPicPr>
          <p:cNvPr id="288" name="Рисунок 10" descr=""/>
          <p:cNvPicPr/>
          <p:nvPr/>
        </p:nvPicPr>
        <p:blipFill>
          <a:blip r:embed="rId4"/>
          <a:stretch/>
        </p:blipFill>
        <p:spPr>
          <a:xfrm>
            <a:off x="3458160" y="767880"/>
            <a:ext cx="1869480" cy="52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"/>
          <p:cNvSpPr/>
          <p:nvPr/>
        </p:nvSpPr>
        <p:spPr>
          <a:xfrm>
            <a:off x="3420000" y="2160000"/>
            <a:ext cx="8454960" cy="41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Чтобы правильно найти нужное оборудование, необходимо задействовать три справочника на Портале НСИ: 513, 515 и 514.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Допустим, нам необходимо правильно найти оборудование: Анализатор концентрации паров этанола в выдыхаемом воздухе АКПЭ-01-"Мета". ФСР 2011/09984 – 2 шт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175450 Анализатор содержания алкоголя в выдыхаемом воздухе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Для этого перейдем в справочник 513 (https://nsi.rosminzdrav.ru/#!/refbook/1.2.643.5.1.13.13.99.2.513/version/2.22). Далее скопируем "Уникальный внутренний идентификатор записи"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необходимо перейти в справочник 515 (https://nsi.rosminzdrav.ru/#!/refbook/1.2.643.5.1.13.13.99.2.515/version/1.16). Вбить скопировнное значение в соответствующее поле для поиска. Далее скопировать "Уникальный внутренний идентификатор справочника "справочник разделов медицинских изделий по классификации Росздравнадзора"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этого необходимо перейти в справочник 514 (https://nsi.rosminzdrav.ru/#!/refbook/1.2.643.5.1.13.13.99.2.514/version/2.5). Вбить скопируемое значение в соответствующее поле для поиска. По столбцу "Наименование раздела медицинского изделия" мы определим к какому разделу относится наше оборудование.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Поле "Номер регистрационного оборудования" заполняется из справочника </a:t>
            </a:r>
            <a:r>
              <a:rPr b="0" lang="ru-RU" sz="1300" spc="-1" strike="noStrike" u="sng">
                <a:solidFill>
                  <a:srgbClr val="d25814"/>
                </a:solidFill>
                <a:uFillTx/>
                <a:latin typeface="Arial"/>
                <a:ea typeface="DejaVu Sans"/>
                <a:hlinkClick r:id="rId1"/>
              </a:rPr>
              <a:t>https://nsi.rosminzdrav.ru/?#!/refbook/1.2.643.5.1.13.13.99.2.538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Рекомендуем также ознакомиться с видеоуроком Блок. Оборудование: https://portal.egisz.rosminzdrav.ru/materials/4211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180000" y="984960"/>
            <a:ext cx="3054960" cy="17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ФРМО необходимо вносить только оборудование, имеющее регистрационное удостоверение.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180000" y="3780000"/>
            <a:ext cx="2874960" cy="20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Наполнением справочников занимается Росздравнадзор, по всем неточностям просьба обращаться к ним.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" descr=""/>
          <p:cNvPicPr/>
          <p:nvPr/>
        </p:nvPicPr>
        <p:blipFill>
          <a:blip r:embed="rId2"/>
          <a:stretch/>
        </p:blipFill>
        <p:spPr>
          <a:xfrm>
            <a:off x="5760000" y="540000"/>
            <a:ext cx="5786640" cy="1579320"/>
          </a:xfrm>
          <a:prstGeom prst="rect">
            <a:avLst/>
          </a:prstGeom>
          <a:ln w="0">
            <a:noFill/>
          </a:ln>
        </p:spPr>
      </p:pic>
      <p:sp>
        <p:nvSpPr>
          <p:cNvPr id="293" name=""/>
          <p:cNvSpPr/>
          <p:nvPr/>
        </p:nvSpPr>
        <p:spPr>
          <a:xfrm>
            <a:off x="3600000" y="1440000"/>
            <a:ext cx="23349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Портал НСИ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https://nsi.rosminzdrav.ru/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Рисунок 4" descr=""/>
          <p:cNvPicPr/>
          <p:nvPr/>
        </p:nvPicPr>
        <p:blipFill>
          <a:blip r:embed="rId1"/>
          <a:srcRect l="0" t="1912" r="50833" b="2410"/>
          <a:stretch/>
        </p:blipFill>
        <p:spPr>
          <a:xfrm>
            <a:off x="7725960" y="342360"/>
            <a:ext cx="4078080" cy="3412080"/>
          </a:xfrm>
          <a:prstGeom prst="rect">
            <a:avLst/>
          </a:prstGeom>
          <a:ln w="0"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0" y="746640"/>
            <a:ext cx="3329280" cy="53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Для проверки  заполнения информации об оборудовании - выгрузить  из ФРМО в разделе «Анализ»  отчет №178 «Отчет о наполняемости блока Медицинское оборудование».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Фильтром сгруппируйте оборудование по типам в соответствии с таблицами из ф.№30.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Оборудования не должно быть больше, чем указано в ф.30 (значит забыли списать).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Таблицу с оборудованием,  подтверждающим  данные каждой таблицы ф. №30 (</a:t>
            </a:r>
            <a:r>
              <a:rPr b="0" lang="ru-RU" sz="1400" spc="-60" strike="noStrike">
                <a:solidFill>
                  <a:srgbClr val="ffffff"/>
                </a:solidFill>
                <a:latin typeface="Corbel"/>
                <a:ea typeface="DejaVu Sans"/>
              </a:rPr>
              <a:t>таб. 5117, 5118, 5119, 5126) </a:t>
            </a: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вложить в пояснения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Рисунок 6" descr=""/>
          <p:cNvPicPr/>
          <p:nvPr/>
        </p:nvPicPr>
        <p:blipFill>
          <a:blip r:embed="rId2"/>
          <a:srcRect l="0" t="0" r="9064" b="-5358"/>
          <a:stretch/>
        </p:blipFill>
        <p:spPr>
          <a:xfrm>
            <a:off x="3547080" y="434160"/>
            <a:ext cx="4015800" cy="2797560"/>
          </a:xfrm>
          <a:prstGeom prst="rect">
            <a:avLst/>
          </a:prstGeom>
          <a:ln w="0">
            <a:noFill/>
          </a:ln>
        </p:spPr>
      </p:pic>
      <p:sp>
        <p:nvSpPr>
          <p:cNvPr id="297" name="Line 2"/>
          <p:cNvSpPr/>
          <p:nvPr/>
        </p:nvSpPr>
        <p:spPr>
          <a:xfrm flipV="1">
            <a:off x="6822000" y="557640"/>
            <a:ext cx="1484640" cy="23598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98" name="" descr=""/>
          <p:cNvPicPr/>
          <p:nvPr/>
        </p:nvPicPr>
        <p:blipFill>
          <a:blip r:embed="rId3"/>
          <a:stretch/>
        </p:blipFill>
        <p:spPr>
          <a:xfrm>
            <a:off x="3614400" y="3278160"/>
            <a:ext cx="4577400" cy="3386520"/>
          </a:xfrm>
          <a:prstGeom prst="rect">
            <a:avLst/>
          </a:prstGeom>
          <a:ln w="0">
            <a:noFill/>
          </a:ln>
        </p:spPr>
      </p:pic>
      <p:sp>
        <p:nvSpPr>
          <p:cNvPr id="299" name=""/>
          <p:cNvSpPr/>
          <p:nvPr/>
        </p:nvSpPr>
        <p:spPr>
          <a:xfrm flipH="1">
            <a:off x="8195040" y="3278160"/>
            <a:ext cx="1965240" cy="291744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253080" y="1123920"/>
            <a:ext cx="2940840" cy="48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«Домовые хозяйства».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заполняется на основании организационных документов медицинского учреждения, у которых есть такая форма ПМСП, согласуется с ф.№30 табл.1001 стр.18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Объект 4" descr=""/>
          <p:cNvPicPr/>
          <p:nvPr/>
        </p:nvPicPr>
        <p:blipFill>
          <a:blip r:embed="rId1"/>
          <a:stretch/>
        </p:blipFill>
        <p:spPr>
          <a:xfrm>
            <a:off x="3780000" y="759600"/>
            <a:ext cx="7308720" cy="3195360"/>
          </a:xfrm>
          <a:prstGeom prst="rect">
            <a:avLst/>
          </a:prstGeom>
          <a:ln w="0">
            <a:noFill/>
          </a:ln>
        </p:spPr>
      </p:pic>
      <p:sp>
        <p:nvSpPr>
          <p:cNvPr id="302" name=""/>
          <p:cNvSpPr/>
          <p:nvPr/>
        </p:nvSpPr>
        <p:spPr>
          <a:xfrm>
            <a:off x="2520000" y="5491800"/>
            <a:ext cx="1744920" cy="927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03" name="" descr=""/>
          <p:cNvPicPr/>
          <p:nvPr/>
        </p:nvPicPr>
        <p:blipFill>
          <a:blip r:embed="rId2"/>
          <a:stretch/>
        </p:blipFill>
        <p:spPr>
          <a:xfrm>
            <a:off x="4295520" y="4023000"/>
            <a:ext cx="7074360" cy="255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53080" y="1123920"/>
            <a:ext cx="2940840" cy="378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</a:pPr>
            <a:br>
              <a:rPr sz="1800"/>
            </a:b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6" descr=""/>
          <p:cNvPicPr/>
          <p:nvPr/>
        </p:nvPicPr>
        <p:blipFill>
          <a:blip r:embed="rId1"/>
          <a:srcRect l="0" t="18046" r="1498" b="5627"/>
          <a:stretch/>
        </p:blipFill>
        <p:spPr>
          <a:xfrm>
            <a:off x="3602520" y="288000"/>
            <a:ext cx="4743360" cy="258552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94" descr=""/>
          <p:cNvPicPr/>
          <p:nvPr/>
        </p:nvPicPr>
        <p:blipFill>
          <a:blip r:embed="rId2"/>
          <a:srcRect l="830" t="0" r="9375" b="0"/>
          <a:stretch/>
        </p:blipFill>
        <p:spPr>
          <a:xfrm>
            <a:off x="4023720" y="2267280"/>
            <a:ext cx="7769520" cy="3957840"/>
          </a:xfrm>
          <a:prstGeom prst="rect">
            <a:avLst/>
          </a:prstGeom>
          <a:ln w="0">
            <a:noFill/>
          </a:ln>
        </p:spPr>
      </p:pic>
      <p:sp>
        <p:nvSpPr>
          <p:cNvPr id="134" name="Line 3"/>
          <p:cNvSpPr/>
          <p:nvPr/>
        </p:nvSpPr>
        <p:spPr>
          <a:xfrm flipH="1">
            <a:off x="7740000" y="3420000"/>
            <a:ext cx="1800000" cy="1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Line 4"/>
          <p:cNvSpPr/>
          <p:nvPr/>
        </p:nvSpPr>
        <p:spPr>
          <a:xfrm flipH="1">
            <a:off x="7200000" y="1800000"/>
            <a:ext cx="1800000" cy="90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Line 5"/>
          <p:cNvSpPr/>
          <p:nvPr/>
        </p:nvSpPr>
        <p:spPr>
          <a:xfrm flipH="1">
            <a:off x="8640000" y="1752120"/>
            <a:ext cx="1433160" cy="94788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8460000" y="360000"/>
            <a:ext cx="3235320" cy="1435320"/>
          </a:xfrm>
          <a:prstGeom prst="rect">
            <a:avLst/>
          </a:prstGeom>
          <a:solidFill>
            <a:schemeClr val="accent1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Адреса в лицензии соотносятся с адресами зданий из раздела ФРМО “Здания”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Лицензия         ФРМО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9071640" y="1917000"/>
            <a:ext cx="3055320" cy="1975320"/>
          </a:xfrm>
          <a:prstGeom prst="ellipse">
            <a:avLst/>
          </a:prstGeom>
          <a:solidFill>
            <a:schemeClr val="accent1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1400" spc="-60" strike="noStrike">
                <a:solidFill>
                  <a:srgbClr val="ffffff"/>
                </a:solidFill>
                <a:latin typeface="Corbel"/>
                <a:ea typeface="DejaVu Sans"/>
              </a:rPr>
              <a:t>В лицензии должны быть указаны все адреса медицинской деятельности. Пустая строка говорит о некорректности адреса или отсутствия его в ГАР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-18360" y="720000"/>
            <a:ext cx="3483360" cy="555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“Лицензия”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Tahoma"/>
              </a:rPr>
              <a:t>В</a:t>
            </a:r>
            <a:r>
              <a:rPr b="0" lang="ru-RU" sz="1500" spc="-1" strike="noStrike">
                <a:solidFill>
                  <a:srgbClr val="ffffff"/>
                </a:solidFill>
                <a:latin typeface="Arial"/>
                <a:ea typeface="Tahoma"/>
              </a:rPr>
              <a:t> этот раздел информация вносится автоматически из Единого реестра лицензий Росздравнадзор. В случае отсутствия лицензии  проверьте реквизиты организации на сайте Росздравнадзор и сравните их с данными из ФРМО, убедитесь в  наличие актуальных лицензий на сайте Росздравнадзор. Обратите внимание, что обновление лицензий происходит один раз в неделю. Возможность добавления, удаления и редактирования сведений о лицензиях в ФРМО отсутствует.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ffffff"/>
                </a:solidFill>
                <a:latin typeface="Arial"/>
                <a:ea typeface="Tahoma"/>
              </a:rPr>
              <a:t>Проверить наличие лицензии возможно по адресу http://www.roszdravnadzor.ru/services/licenses.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53080" y="864000"/>
            <a:ext cx="2940840" cy="53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4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“Здания”</a:t>
            </a:r>
            <a:br>
              <a:rPr sz="1800"/>
            </a:b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В разделе перечисляются все здания, в которых данная МО осуществляет медицинскую деятельность. Их количество должно соответствовать ф.№30 табл. 8000 в части лечебных зданий.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567"/>
              </a:spcBef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Расхождения пояснить.</a:t>
            </a: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В разделе “Анализ” есть отчет по зданиям №169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100" descr=""/>
          <p:cNvPicPr/>
          <p:nvPr/>
        </p:nvPicPr>
        <p:blipFill>
          <a:blip r:embed="rId1"/>
          <a:stretch/>
        </p:blipFill>
        <p:spPr>
          <a:xfrm>
            <a:off x="3456000" y="648000"/>
            <a:ext cx="8374680" cy="488988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101" descr=""/>
          <p:cNvPicPr/>
          <p:nvPr/>
        </p:nvPicPr>
        <p:blipFill>
          <a:blip r:embed="rId2"/>
          <a:stretch/>
        </p:blipFill>
        <p:spPr>
          <a:xfrm>
            <a:off x="6336000" y="4824000"/>
            <a:ext cx="5373360" cy="1937880"/>
          </a:xfrm>
          <a:prstGeom prst="rect">
            <a:avLst/>
          </a:prstGeom>
          <a:ln w="0">
            <a:noFill/>
          </a:ln>
        </p:spPr>
      </p:pic>
      <p:sp>
        <p:nvSpPr>
          <p:cNvPr id="143" name="Line 2"/>
          <p:cNvSpPr/>
          <p:nvPr/>
        </p:nvSpPr>
        <p:spPr>
          <a:xfrm>
            <a:off x="2952000" y="5400000"/>
            <a:ext cx="3816000" cy="108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3960000" y="2816640"/>
            <a:ext cx="7374960" cy="3478320"/>
          </a:xfrm>
          <a:prstGeom prst="rect">
            <a:avLst/>
          </a:prstGeom>
          <a:ln w="0">
            <a:noFill/>
          </a:ln>
        </p:spPr>
      </p:pic>
      <p:sp>
        <p:nvSpPr>
          <p:cNvPr id="145" name=""/>
          <p:cNvSpPr/>
          <p:nvPr/>
        </p:nvSpPr>
        <p:spPr>
          <a:xfrm>
            <a:off x="180000" y="720000"/>
            <a:ext cx="3235320" cy="48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0" lang="ru-RU" sz="1800" spc="-60" strike="noStrike" u="sng">
                <a:solidFill>
                  <a:srgbClr val="ffffff"/>
                </a:solidFill>
                <a:uFillTx/>
                <a:latin typeface="Corbel"/>
                <a:ea typeface="DejaVu Sans"/>
              </a:rPr>
              <a:t>Особо обратить внимание на корректность адресов зданий!!!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Д</a:t>
            </a: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ля дальнейшего правильного  формирования показателей по  мероприятиям федерального проекта «Создание единого цифрового контура в здравоохранении на основе единой государственной информационной системы в сфере здравоохранения (ЕГИСЗ)» </a:t>
            </a:r>
            <a:r>
              <a:rPr b="0" lang="ru-RU" sz="1800" spc="-60" strike="noStrike" u="sng">
                <a:solidFill>
                  <a:srgbClr val="ffffff"/>
                </a:solidFill>
                <a:uFillTx/>
                <a:latin typeface="Corbel"/>
                <a:ea typeface="DejaVu Sans"/>
              </a:rPr>
              <a:t>адреса зданий в ФРМО должны соответствовать ГАР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4561200" y="360000"/>
            <a:ext cx="7133760" cy="233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253080" y="1123920"/>
            <a:ext cx="2940840" cy="48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При описании здания заполняются все поля со “*”.</a:t>
            </a: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Общая площадь здания это площадь умноженная на число этажей.</a:t>
            </a:r>
            <a:br>
              <a:rPr sz="1800"/>
            </a:b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Для аварийных зданий, указанных в ф.№30 табл.8000 проставляются специальные признаки, прикрепляются тех.документы. 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Кабинеты расписываются по всем этажам здания.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104" descr=""/>
          <p:cNvPicPr/>
          <p:nvPr/>
        </p:nvPicPr>
        <p:blipFill>
          <a:blip r:embed="rId1"/>
          <a:stretch/>
        </p:blipFill>
        <p:spPr>
          <a:xfrm>
            <a:off x="3456000" y="859680"/>
            <a:ext cx="8345880" cy="5182200"/>
          </a:xfrm>
          <a:prstGeom prst="rect">
            <a:avLst/>
          </a:prstGeom>
          <a:ln w="0">
            <a:noFill/>
          </a:ln>
        </p:spPr>
      </p:pic>
      <p:sp>
        <p:nvSpPr>
          <p:cNvPr id="149" name="Line 2"/>
          <p:cNvSpPr/>
          <p:nvPr/>
        </p:nvSpPr>
        <p:spPr>
          <a:xfrm flipV="1">
            <a:off x="2808000" y="2376000"/>
            <a:ext cx="3600000" cy="3024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0" name="Line 3"/>
          <p:cNvSpPr/>
          <p:nvPr/>
        </p:nvSpPr>
        <p:spPr>
          <a:xfrm flipV="1">
            <a:off x="2808000" y="4464000"/>
            <a:ext cx="6768000" cy="936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Line 4"/>
          <p:cNvSpPr/>
          <p:nvPr/>
        </p:nvSpPr>
        <p:spPr>
          <a:xfrm>
            <a:off x="3024000" y="2232000"/>
            <a:ext cx="3384000" cy="432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0" y="648000"/>
            <a:ext cx="3596400" cy="56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200" spc="-60" strike="noStrike">
                <a:solidFill>
                  <a:srgbClr val="ffffff"/>
                </a:solidFill>
                <a:latin typeface="Corbel"/>
                <a:ea typeface="DejaVu Sans"/>
              </a:rPr>
              <a:t>Раздел “Структурные подразделения”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Заполняется на основе  утвержденной Структуры учреждения, соотносится с ф.№30  табл.1001 строки: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- 3   -  амбулатории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- 19 –  жен. консультации,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- 71 -  отделения СМП,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- 84 –  поликлиники,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- 114 - </a:t>
            </a:r>
            <a:r>
              <a:rPr b="0" lang="ru-RU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участк.</a:t>
            </a: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 больницы,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- 115,116 – ФАП, ФП и ФЗ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60" strike="noStrike">
                <a:solidFill>
                  <a:srgbClr val="ffffff"/>
                </a:solidFill>
                <a:latin typeface="Corbel"/>
                <a:ea typeface="DejaVu Sans"/>
              </a:rPr>
              <a:t>- и т.д.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В Системе понятие "Структурное подразделение" является </a:t>
            </a:r>
            <a:r>
              <a:rPr b="0" i="1" lang="ru-RU" sz="1200" spc="-60" strike="noStrike">
                <a:solidFill>
                  <a:srgbClr val="ff0000"/>
                </a:solidFill>
                <a:latin typeface="Arial"/>
                <a:ea typeface="Tahoma"/>
              </a:rPr>
              <a:t>логическим</a:t>
            </a: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, </a:t>
            </a:r>
            <a:r>
              <a:rPr b="0" i="1" lang="ru-RU" sz="1200" spc="-60" strike="noStrike">
                <a:solidFill>
                  <a:srgbClr val="ff0000"/>
                </a:solidFill>
                <a:latin typeface="Arial"/>
                <a:ea typeface="Tahoma"/>
              </a:rPr>
              <a:t>совпадение с организационно-штатной расстановкой не обязательно (</a:t>
            </a:r>
            <a:r>
              <a:rPr b="0" i="1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но д.б. максимально приближенным</a:t>
            </a:r>
            <a:r>
              <a:rPr b="0" i="1" lang="ru-RU" sz="1200" spc="-60" strike="noStrike">
                <a:solidFill>
                  <a:srgbClr val="ff0000"/>
                </a:solidFill>
                <a:latin typeface="Arial"/>
                <a:ea typeface="Tahoma"/>
              </a:rPr>
              <a:t>).</a:t>
            </a: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Критерием выделения СП в составе организации является: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         </a:t>
            </a: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1) наличие стационарных рабочих мест;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         </a:t>
            </a:r>
            <a:r>
              <a:rPr b="0" lang="ru-RU" sz="1200" spc="-60" strike="noStrike">
                <a:solidFill>
                  <a:srgbClr val="000000"/>
                </a:solidFill>
                <a:latin typeface="Arial"/>
                <a:ea typeface="Tahoma"/>
              </a:rPr>
              <a:t>2) отношение к одному из 6-ти типов подразделений (амбулаторный, стационарный и т.д.)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109" descr=""/>
          <p:cNvPicPr/>
          <p:nvPr/>
        </p:nvPicPr>
        <p:blipFill>
          <a:blip r:embed="rId1"/>
          <a:stretch/>
        </p:blipFill>
        <p:spPr>
          <a:xfrm>
            <a:off x="3600000" y="464760"/>
            <a:ext cx="7735320" cy="4559400"/>
          </a:xfrm>
          <a:prstGeom prst="rect">
            <a:avLst/>
          </a:prstGeom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3780000" y="4140000"/>
            <a:ext cx="6707160" cy="2037600"/>
          </a:xfrm>
          <a:prstGeom prst="rect">
            <a:avLst/>
          </a:prstGeom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3856320" y="6144120"/>
            <a:ext cx="6630840" cy="33120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8166600" y="5358600"/>
            <a:ext cx="3574440" cy="1189440"/>
          </a:xfrm>
          <a:prstGeom prst="rect">
            <a:avLst/>
          </a:prstGeom>
          <a:solidFill>
            <a:schemeClr val="accent1"/>
          </a:solidFill>
          <a:ln w="0">
            <a:solidFill>
              <a:srgbClr val="58563a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При сортировке перечня СП по «Виду подразделений» легко соотнести сколько  ВА, ФАП, ФП в ф.30 и в ФРМО. Можно воспользоваться 86 отчетом.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 flipV="1">
            <a:off x="5839200" y="2111760"/>
            <a:ext cx="4273920" cy="3553200"/>
          </a:xfrm>
          <a:prstGeom prst="line">
            <a:avLst/>
          </a:prstGeom>
          <a:ln w="0">
            <a:solidFill>
              <a:srgbClr val="58563a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3575160" y="720000"/>
            <a:ext cx="8300520" cy="30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В ФРМО существуют следующие типы подразделений: 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-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ahoma"/>
              </a:rPr>
              <a:t>Амбулаторный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(с учетом того, что там заполняются сведения о кабинетах, а также дополнительные поля, характерные для амбулатории, такие как — прикрепленное население, плановое число посещений в смену);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-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ahoma"/>
              </a:rPr>
              <a:t>Стационарный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(с учетом того, что там заполняются сведения об отделениях, а также дополнительные поля, характерные для стационара, такие как — коечный фонд, профиль коек);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-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ahoma"/>
              </a:rPr>
              <a:t>Лабораторно-диагностический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(с учетом того, что там заполняются сведения только о кабинетах, в которых проводятся лабораторные исследования);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-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ahoma"/>
              </a:rPr>
              <a:t>Инструментально-диагностический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(с учетом того, что там заполняются сведения только о кабинетах, в которых выполняются диагностические или лечебно-профилактические манипуляции с использованием медицинского оборудования);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-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ahoma"/>
              </a:rPr>
              <a:t>Скорая медицинская помощь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(СМП) (с учетом того, что там заполняются сведения только о бригадах, местах их базирования, машинах СМП).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Если вышеперечисленные типы не подходят, необходимо указать подразделение как ВСПОМОГАТЕЛЬНОЕ, выбрав тип "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Tahoma"/>
              </a:rPr>
              <a:t>Административно-хозяйственный (вспомогательный)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".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170640" y="1260000"/>
            <a:ext cx="3065040" cy="449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В ФРМО структурные подразделения делятся на 6 типов.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Уточнить к какому типу  относится СП можно на портале НСИ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(</a:t>
            </a:r>
            <a:r>
              <a:rPr b="0" lang="ru-RU" sz="1800" spc="-1" strike="noStrike" u="sng">
                <a:solidFill>
                  <a:srgbClr val="d25814"/>
                </a:solidFill>
                <a:uFillTx/>
                <a:latin typeface="Arial"/>
                <a:ea typeface="Tahoma"/>
                <a:hlinkClick r:id="rId1"/>
              </a:rPr>
              <a:t>https://nsi.rosminzdrav.ru/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в справочнике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«Перечень подразделений и кабинетов медицинской организации»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Tahoma"/>
              </a:rPr>
              <a:t>1.2.643.5.1.13.13.11.1072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4140000" y="3986280"/>
            <a:ext cx="7195680" cy="230940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199080" y="6199920"/>
            <a:ext cx="11532600" cy="5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0000"/>
                </a:solidFill>
                <a:latin typeface="Arial"/>
                <a:ea typeface="Tahoma"/>
              </a:rPr>
              <a:t>!!! Внимание: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изменить тип структурного подразделения нельзя, так как за каждым типом идут свои характеристики. Что бы исправить тип подразделения, нужно 1) создать новое СП с правильным типом, 2) добавить для него в штатное расписание должности, 3) перевести людей, 4) закрыть старое СП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ahoma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Схема 3"/>
          <p:cNvGrpSpPr/>
          <p:nvPr/>
        </p:nvGrpSpPr>
        <p:grpSpPr>
          <a:xfrm>
            <a:off x="3584880" y="541440"/>
            <a:ext cx="8061840" cy="4661280"/>
            <a:chOff x="3584880" y="541440"/>
            <a:chExt cx="8061840" cy="4661280"/>
          </a:xfrm>
        </p:grpSpPr>
        <p:sp>
          <p:nvSpPr>
            <p:cNvPr id="163" name=""/>
            <p:cNvSpPr/>
            <p:nvPr/>
          </p:nvSpPr>
          <p:spPr>
            <a:xfrm>
              <a:off x="4513320" y="541440"/>
              <a:ext cx="7133400" cy="466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4513320" y="541440"/>
              <a:ext cx="7133400" cy="1395720"/>
            </a:xfrm>
            <a:prstGeom prst="rect">
              <a:avLst/>
            </a:prstGeom>
            <a:solidFill>
              <a:srgbClr val="729fc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247680" rIns="247680" tIns="247680" bIns="247680" anchor="ctr">
              <a:noAutofit/>
            </a:bodyPr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2276"/>
                </a:spcAft>
              </a:pPr>
              <a:r>
                <a:rPr b="1" lang="ru-RU" sz="1600" spc="-1" strike="noStrike">
                  <a:solidFill>
                    <a:srgbClr val="ffffff"/>
                  </a:solidFill>
                  <a:latin typeface="&quot;Times New Roman&quot;"/>
                  <a:ea typeface="Tahoma"/>
                </a:rPr>
                <a:t>Поликлиника, детская поликлиника, стоматологическая поликлиника, филиал (отделение) поликлиники, поликлиника участковой больницы, женская консультация,  консультативно-диагностическое отделение, врачебные амбулатории, ФАП, ФП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4513320" y="1941120"/>
              <a:ext cx="1539000" cy="293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хирурга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8667720" y="1941120"/>
              <a:ext cx="1539360" cy="293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невролога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0104480" y="1941120"/>
              <a:ext cx="1539000" cy="293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Прочие кабинеты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7255800" y="1941120"/>
              <a:ext cx="1539360" cy="293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педиатра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851440" y="1941120"/>
              <a:ext cx="1539360" cy="2935440"/>
            </a:xfrm>
            <a:prstGeom prst="rect">
              <a:avLst/>
            </a:prstGeom>
            <a:solidFill>
              <a:srgbClr val="81aca6"/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numCol="1" spcCol="1440" lIns="167760" rIns="167760" tIns="167760" bIns="167760" anchor="ctr">
              <a:noAutofit/>
            </a:bodyPr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r>
                <a: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rPr>
                <a:t>Кабинет терапевта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1539"/>
                </a:spcAft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3584880" y="682560"/>
              <a:ext cx="4570200" cy="306000"/>
            </a:xfrm>
            <a:custGeom>
              <a:avLst/>
              <a:gdLst>
                <a:gd name="textAreaLeft" fmla="*/ 0 w 4570200"/>
                <a:gd name="textAreaRight" fmla="*/ 4574520 w 4570200"/>
                <a:gd name="textAreaTop" fmla="*/ 0 h 306000"/>
                <a:gd name="textAreaBottom" fmla="*/ 309960 h 3060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178" y="0"/>
                  </a:lnTo>
                  <a:lnTo>
                    <a:pt x="21600" y="10800"/>
                  </a:lnTo>
                  <a:lnTo>
                    <a:pt x="21178" y="21600"/>
                  </a:lnTo>
                  <a:lnTo>
                    <a:pt x="0" y="21600"/>
                  </a:lnTo>
                  <a:lnTo>
                    <a:pt x="422" y="108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58563a"/>
              </a:solidFill>
            </a:ln>
            <a:effectLst>
              <a:outerShdw blurRad="0" dir="2700000" dist="101823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Подразделения I-го уровня вложенности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3601440" y="2057040"/>
              <a:ext cx="4570200" cy="305280"/>
            </a:xfrm>
            <a:custGeom>
              <a:avLst/>
              <a:gdLst>
                <a:gd name="textAreaLeft" fmla="*/ 0 w 4570200"/>
                <a:gd name="textAreaRight" fmla="*/ 4574520 w 4570200"/>
                <a:gd name="textAreaTop" fmla="*/ 0 h 305280"/>
                <a:gd name="textAreaBottom" fmla="*/ 309240 h 3052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178" y="0"/>
                  </a:lnTo>
                  <a:lnTo>
                    <a:pt x="21600" y="10800"/>
                  </a:lnTo>
                  <a:lnTo>
                    <a:pt x="21178" y="21600"/>
                  </a:lnTo>
                  <a:lnTo>
                    <a:pt x="0" y="21600"/>
                  </a:lnTo>
                  <a:lnTo>
                    <a:pt x="422" y="108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58563a"/>
              </a:solidFill>
            </a:ln>
            <a:effectLst>
              <a:outerShdw blurRad="0" dir="2700000" dist="101823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Подразделения II-го уровня вложенности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2" name="CustomShape 3"/>
          <p:cNvSpPr/>
          <p:nvPr/>
        </p:nvSpPr>
        <p:spPr>
          <a:xfrm>
            <a:off x="190440" y="846360"/>
            <a:ext cx="3102480" cy="51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ru-RU" sz="2000" spc="-60" strike="noStrike">
                <a:solidFill>
                  <a:srgbClr val="ffffff"/>
                </a:solidFill>
                <a:latin typeface="Corbel"/>
                <a:ea typeface="DejaVu Sans"/>
              </a:rPr>
              <a:t>СП с типом «Амбулаторный»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Контрольные моменты для СП I-го уровня: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 наличие информации о     входящих в состав  кабинетах (Структура МО);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850"/>
              </a:spcAft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плановые посещения (ф. №30, таб. 1010;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обслуживаемое (ф.30, табл. 1050) и прикрепленное население;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b="0" lang="ru-RU" sz="1600" spc="-60" strike="noStrike">
                <a:solidFill>
                  <a:srgbClr val="ffffff"/>
                </a:solidFill>
                <a:latin typeface="Corbel"/>
                <a:ea typeface="DejaVu Sans"/>
              </a:rPr>
              <a:t>- формирование СЭМД и передача его в РЭМД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3530160" y="3993120"/>
            <a:ext cx="3309480" cy="2511000"/>
          </a:xfrm>
          <a:prstGeom prst="rect">
            <a:avLst/>
          </a:prstGeom>
          <a:ln w="0"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rcRect l="0" t="0" r="10" b="11325"/>
          <a:stretch/>
        </p:blipFill>
        <p:spPr>
          <a:xfrm>
            <a:off x="8615880" y="4203720"/>
            <a:ext cx="2908080" cy="250920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3"/>
          <a:srcRect l="578" t="0" r="0" b="0"/>
          <a:stretch/>
        </p:blipFill>
        <p:spPr>
          <a:xfrm>
            <a:off x="8191440" y="3864600"/>
            <a:ext cx="3654720" cy="33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2866</TotalTime>
  <Application>LibreOffice/7.5.2.1$Linux_X86_64 LibreOffice_project/50$Build-1</Application>
  <AppVersion>15.0000</AppVersion>
  <Words>436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2022-12-17T21:18:21Z</dcterms:created>
  <dc:creator>Татьяна Прекрасная</dc:creator>
  <dc:description/>
  <dc:language>ru-RU</dc:language>
  <cp:lastModifiedBy/>
  <dcterms:modified xsi:type="dcterms:W3CDTF">2023-12-19T17:39:16Z</dcterms:modified>
  <cp:revision>52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Широкоэкранный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